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notesMasterIdLst>
    <p:notesMasterId r:id="rId92"/>
  </p:notesMasterIdLst>
  <p:sldIdLst>
    <p:sldId id="256" r:id="rId2"/>
    <p:sldId id="402" r:id="rId3"/>
    <p:sldId id="257" r:id="rId4"/>
    <p:sldId id="258" r:id="rId5"/>
    <p:sldId id="259" r:id="rId6"/>
    <p:sldId id="260" r:id="rId7"/>
    <p:sldId id="261" r:id="rId8"/>
    <p:sldId id="404" r:id="rId9"/>
    <p:sldId id="262" r:id="rId10"/>
    <p:sldId id="405" r:id="rId11"/>
    <p:sldId id="263" r:id="rId12"/>
    <p:sldId id="406" r:id="rId13"/>
    <p:sldId id="264" r:id="rId14"/>
    <p:sldId id="265" r:id="rId15"/>
    <p:sldId id="266" r:id="rId16"/>
    <p:sldId id="267" r:id="rId17"/>
    <p:sldId id="407" r:id="rId18"/>
    <p:sldId id="408" r:id="rId19"/>
    <p:sldId id="268" r:id="rId20"/>
    <p:sldId id="269" r:id="rId21"/>
    <p:sldId id="409" r:id="rId22"/>
    <p:sldId id="410" r:id="rId23"/>
    <p:sldId id="411" r:id="rId24"/>
    <p:sldId id="412" r:id="rId25"/>
    <p:sldId id="413" r:id="rId26"/>
    <p:sldId id="270" r:id="rId27"/>
    <p:sldId id="271" r:id="rId28"/>
    <p:sldId id="272" r:id="rId29"/>
    <p:sldId id="414" r:id="rId30"/>
    <p:sldId id="273" r:id="rId31"/>
    <p:sldId id="418" r:id="rId32"/>
    <p:sldId id="419" r:id="rId33"/>
    <p:sldId id="420" r:id="rId34"/>
    <p:sldId id="421" r:id="rId35"/>
    <p:sldId id="422" r:id="rId36"/>
    <p:sldId id="423" r:id="rId37"/>
    <p:sldId id="274" r:id="rId38"/>
    <p:sldId id="424" r:id="rId39"/>
    <p:sldId id="425" r:id="rId40"/>
    <p:sldId id="426" r:id="rId41"/>
    <p:sldId id="275" r:id="rId42"/>
    <p:sldId id="276" r:id="rId43"/>
    <p:sldId id="427" r:id="rId44"/>
    <p:sldId id="277" r:id="rId45"/>
    <p:sldId id="428" r:id="rId46"/>
    <p:sldId id="429" r:id="rId47"/>
    <p:sldId id="430" r:id="rId48"/>
    <p:sldId id="431" r:id="rId49"/>
    <p:sldId id="432" r:id="rId50"/>
    <p:sldId id="433" r:id="rId51"/>
    <p:sldId id="434" r:id="rId52"/>
    <p:sldId id="278" r:id="rId53"/>
    <p:sldId id="279" r:id="rId54"/>
    <p:sldId id="280" r:id="rId55"/>
    <p:sldId id="281" r:id="rId56"/>
    <p:sldId id="436" r:id="rId57"/>
    <p:sldId id="437" r:id="rId58"/>
    <p:sldId id="438" r:id="rId59"/>
    <p:sldId id="282" r:id="rId60"/>
    <p:sldId id="283" r:id="rId61"/>
    <p:sldId id="284" r:id="rId62"/>
    <p:sldId id="439" r:id="rId63"/>
    <p:sldId id="440" r:id="rId64"/>
    <p:sldId id="441" r:id="rId65"/>
    <p:sldId id="285" r:id="rId66"/>
    <p:sldId id="286" r:id="rId67"/>
    <p:sldId id="442" r:id="rId68"/>
    <p:sldId id="443" r:id="rId69"/>
    <p:sldId id="444" r:id="rId70"/>
    <p:sldId id="445" r:id="rId71"/>
    <p:sldId id="446" r:id="rId72"/>
    <p:sldId id="287" r:id="rId73"/>
    <p:sldId id="447" r:id="rId74"/>
    <p:sldId id="448" r:id="rId75"/>
    <p:sldId id="449" r:id="rId76"/>
    <p:sldId id="288" r:id="rId77"/>
    <p:sldId id="450" r:id="rId78"/>
    <p:sldId id="289" r:id="rId79"/>
    <p:sldId id="290" r:id="rId80"/>
    <p:sldId id="451" r:id="rId81"/>
    <p:sldId id="292" r:id="rId82"/>
    <p:sldId id="452" r:id="rId83"/>
    <p:sldId id="453" r:id="rId84"/>
    <p:sldId id="454" r:id="rId85"/>
    <p:sldId id="293" r:id="rId86"/>
    <p:sldId id="455" r:id="rId87"/>
    <p:sldId id="456" r:id="rId88"/>
    <p:sldId id="457" r:id="rId89"/>
    <p:sldId id="294" r:id="rId90"/>
    <p:sldId id="295" r:id="rId9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60" d="100"/>
          <a:sy n="60" d="100"/>
        </p:scale>
        <p:origin x="84" y="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54ED40F-D5F6-410A-B056-20638F88F220}" type="datetimeFigureOut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340EFC8-7519-4D4F-AB4E-BA5257BEF5E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11DBC4E-EF4C-4832-AD50-DF4CC6C7F320}" type="slidenum">
              <a:rPr lang="en-US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A3FBDC-D367-44AE-B620-A6C265768567}" type="slidenum">
              <a:rPr lang="en-US" altLang="en-US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BD00DDB-3516-452F-9F1E-E4FBD8F522D0}" type="slidenum">
              <a:rPr lang="en-US" altLang="en-US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46081E-9462-4A98-A0C3-B8C33C64715A}" type="slidenum">
              <a:rPr lang="en-US" altLang="en-US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1E4181D-A209-4769-866C-F8D93AC54825}" type="slidenum">
              <a:rPr lang="en-US" altLang="en-US"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705E86A-15C5-41CC-88A2-E018FD4ABEB0}" type="slidenum">
              <a:rPr lang="en-US" altLang="en-US"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FCDB8B-6242-44C9-83DD-574BD119FC10}" type="slidenum">
              <a:rPr lang="en-US" altLang="en-US"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4C739A6-F4C8-4E8C-9A12-971CFDC953ED}" type="slidenum">
              <a:rPr lang="en-US" altLang="en-US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304318F-56A0-4D10-988D-D9A256F5A202}" type="slidenum">
              <a:rPr lang="en-US" altLang="en-US">
                <a:latin typeface="Calibri" panose="020F0502020204030204" pitchFamily="34" charset="0"/>
              </a:rPr>
              <a:pPr eaLnBrk="1" hangingPunct="1"/>
              <a:t>28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5C53B9-611A-44AE-A592-66D302644A43}" type="slidenum">
              <a:rPr lang="en-US" altLang="en-US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B8E3EA8-67FE-4A8C-9693-BDE00F28D8CC}" type="slidenum">
              <a:rPr lang="en-US" altLang="en-US"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E4CC22-A625-4DA9-A988-2145C622A235}" type="slidenum">
              <a:rPr lang="en-US" altLang="en-US"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CE862BE-5290-45AD-8B0C-D274A25A3A2F}" type="slidenum">
              <a:rPr lang="en-US" altLang="en-US">
                <a:latin typeface="Calibri" panose="020F0502020204030204" pitchFamily="34" charset="0"/>
              </a:rPr>
              <a:pPr eaLnBrk="1" hangingPunct="1"/>
              <a:t>41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0552076-2CF7-4DEB-94B3-E50B4965EE5E}" type="slidenum">
              <a:rPr lang="en-US" altLang="en-US">
                <a:latin typeface="Calibri" panose="020F0502020204030204" pitchFamily="34" charset="0"/>
              </a:rPr>
              <a:pPr eaLnBrk="1" hangingPunct="1"/>
              <a:t>42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8EC0098-7994-4257-860B-8BD39EBEAC82}" type="slidenum">
              <a:rPr lang="en-US" altLang="en-US">
                <a:latin typeface="Calibri" panose="020F0502020204030204" pitchFamily="34" charset="0"/>
              </a:rPr>
              <a:pPr eaLnBrk="1" hangingPunct="1"/>
              <a:t>44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0BF5B4-C8AC-4FE1-8902-0A0505D98861}" type="slidenum">
              <a:rPr lang="en-US" altLang="en-US">
                <a:latin typeface="Calibri" panose="020F0502020204030204" pitchFamily="34" charset="0"/>
              </a:rPr>
              <a:pPr eaLnBrk="1" hangingPunct="1"/>
              <a:t>52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9E0137-E8AC-4A26-8841-EB1CD83EB202}" type="slidenum">
              <a:rPr lang="en-US" altLang="en-US">
                <a:latin typeface="Calibri" panose="020F0502020204030204" pitchFamily="34" charset="0"/>
              </a:rPr>
              <a:pPr eaLnBrk="1" hangingPunct="1"/>
              <a:t>53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A3906B5-B8F8-4B36-9D0E-A1D89CD5380A}" type="slidenum">
              <a:rPr lang="en-US" altLang="en-US">
                <a:latin typeface="Calibri" panose="020F0502020204030204" pitchFamily="34" charset="0"/>
              </a:rPr>
              <a:pPr eaLnBrk="1" hangingPunct="1"/>
              <a:t>54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2A8926B-0F10-4BBE-86C4-972468CBADB4}" type="slidenum">
              <a:rPr lang="en-US" altLang="en-US">
                <a:latin typeface="Calibri" panose="020F0502020204030204" pitchFamily="34" charset="0"/>
              </a:rPr>
              <a:pPr eaLnBrk="1" hangingPunct="1"/>
              <a:t>55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A3FB6F6-CD89-4F3F-9AC3-8F6FF6A5B131}" type="slidenum">
              <a:rPr lang="en-US" altLang="en-US">
                <a:latin typeface="Calibri" panose="020F0502020204030204" pitchFamily="34" charset="0"/>
              </a:rPr>
              <a:pPr eaLnBrk="1" hangingPunct="1"/>
              <a:t>59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8AEF553-E815-4A2F-B442-F58356D11D2C}" type="slidenum">
              <a:rPr lang="en-US" altLang="en-US">
                <a:latin typeface="Calibri" panose="020F0502020204030204" pitchFamily="34" charset="0"/>
              </a:rPr>
              <a:pPr eaLnBrk="1" hangingPunct="1"/>
              <a:t>60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3A45C6-8544-412E-A7CE-70376FA9338C}" type="slidenum">
              <a:rPr lang="en-US" altLang="en-US">
                <a:latin typeface="Calibri" panose="020F0502020204030204" pitchFamily="34" charset="0"/>
              </a:rPr>
              <a:pPr eaLnBrk="1" hangingPunct="1"/>
              <a:t>61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390DBB-1702-4B22-A6D9-02F71ED6FF94}" type="slidenum">
              <a:rPr lang="en-US" altLang="en-US"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499239-61AC-4EFF-9D34-640FBDDB33AD}" type="slidenum">
              <a:rPr lang="en-US" altLang="en-US">
                <a:latin typeface="Calibri" panose="020F0502020204030204" pitchFamily="34" charset="0"/>
              </a:rPr>
              <a:pPr eaLnBrk="1" hangingPunct="1"/>
              <a:t>65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C878745-7C5F-4B26-9F37-ED3CAF814875}" type="slidenum">
              <a:rPr lang="en-US" altLang="en-US">
                <a:latin typeface="Calibri" panose="020F0502020204030204" pitchFamily="34" charset="0"/>
              </a:rPr>
              <a:pPr eaLnBrk="1" hangingPunct="1"/>
              <a:t>66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5A1A381-08D8-42E2-8CD3-8A3FD32D7496}" type="slidenum">
              <a:rPr lang="en-US" altLang="en-US">
                <a:latin typeface="Calibri" panose="020F0502020204030204" pitchFamily="34" charset="0"/>
              </a:rPr>
              <a:pPr eaLnBrk="1" hangingPunct="1"/>
              <a:t>72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0B51A0A-E1E4-4918-8003-A34B5DBFD20B}" type="slidenum">
              <a:rPr lang="en-US" altLang="en-US">
                <a:latin typeface="Calibri" panose="020F0502020204030204" pitchFamily="34" charset="0"/>
              </a:rPr>
              <a:pPr eaLnBrk="1" hangingPunct="1"/>
              <a:t>76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E09B28-F8B9-40A4-BE0E-EACE7BD409B5}" type="slidenum">
              <a:rPr lang="en-US" altLang="en-US">
                <a:latin typeface="Calibri" panose="020F0502020204030204" pitchFamily="34" charset="0"/>
              </a:rPr>
              <a:pPr eaLnBrk="1" hangingPunct="1"/>
              <a:t>78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3465576-07AD-4309-BD94-3D2F3085CCFD}" type="slidenum">
              <a:rPr lang="en-US" altLang="en-US">
                <a:latin typeface="Calibri" panose="020F0502020204030204" pitchFamily="34" charset="0"/>
              </a:rPr>
              <a:pPr eaLnBrk="1" hangingPunct="1"/>
              <a:t>79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C42E650-822E-4C0C-AF7C-DE8A1CF1DB3B}" type="slidenum">
              <a:rPr lang="en-US" altLang="en-US">
                <a:latin typeface="Calibri" panose="020F0502020204030204" pitchFamily="34" charset="0"/>
              </a:rPr>
              <a:pPr eaLnBrk="1" hangingPunct="1"/>
              <a:t>81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6E7C3AA-8D94-4A63-A80B-A703534C2606}" type="slidenum">
              <a:rPr lang="en-US" altLang="en-US">
                <a:latin typeface="Calibri" panose="020F0502020204030204" pitchFamily="34" charset="0"/>
              </a:rPr>
              <a:pPr eaLnBrk="1" hangingPunct="1"/>
              <a:t>85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94C6076-7CDA-42DB-851D-F6AE2D942B49}" type="slidenum">
              <a:rPr lang="en-US" altLang="en-US">
                <a:latin typeface="Calibri" panose="020F0502020204030204" pitchFamily="34" charset="0"/>
              </a:rPr>
              <a:pPr eaLnBrk="1" hangingPunct="1"/>
              <a:t>89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F285A8-1BDE-472F-8B5D-DFAE114DAB32}" type="slidenum">
              <a:rPr lang="en-US" altLang="en-US">
                <a:latin typeface="Calibri" panose="020F0502020204030204" pitchFamily="34" charset="0"/>
              </a:rPr>
              <a:pPr eaLnBrk="1" hangingPunct="1"/>
              <a:t>90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A456D96-76FD-4DB2-BC63-B53C4C4E4218}" type="slidenum">
              <a:rPr lang="en-US" altLang="en-US"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5660F0-B182-4322-AF57-7C6902305D81}" type="slidenum">
              <a:rPr lang="en-US" altLang="en-US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28EF8C6-B7F0-4A03-ABEB-B067585C2211}" type="slidenum">
              <a:rPr lang="en-US" altLang="en-US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B2D1EF-9566-4D90-8855-36D26F874A67}" type="slidenum">
              <a:rPr lang="en-US" altLang="en-US"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6A2D3C-879B-4C95-AA21-0857883BCD83}" type="slidenum">
              <a:rPr lang="en-US" altLang="en-US"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7992940-C887-4CAC-8F12-EB9D09ABE9AE}" type="slidenum">
              <a:rPr lang="en-US" altLang="en-US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FCB80E-1FEF-4334-839E-7A520D3C6FB0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778F9-FB34-4818-B93A-15C23BC7BF6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48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B4ADE0-4DFC-4A1A-B887-596194A634CE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9EBAF-E30D-46A2-A271-915C3F8549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090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671645-1F08-4400-BF4F-81FFCE127D12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B649-121A-4902-B59A-E4CC694BFDC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041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213A8-5A9C-4A01-8A2C-198C531A45AB}" type="datetime1">
              <a:rPr lang="en-US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747136-5D83-4F32-96CA-CC575AFE08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810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E833FF-8ACE-40E9-AB12-BF12333DF866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7C6B-A731-4763-9576-05723A88296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64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821922-5056-4E6A-91CF-301CEC49B42C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E2D99-9230-4210-97FB-AB3E35E38A2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61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67EA84-ACDD-4FAF-8208-971C3B6CB091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52B-DCAE-4851-8355-5E6B287EC61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1027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3C7AB1-BD5E-449F-9F9B-5D9AA0981341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A956B-AEC3-44F9-AC0B-36E0CC0AC25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6232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E29837-7B13-4DB9-B3D0-F7277D0E8D20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1138E-DA14-4CE4-AB6C-1FE4ABAEB3F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22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737C08-C462-4CF3-8C8D-C801ED08E757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E6E8A-0C32-4EB0-84B3-CB86CA0D845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8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B432EA-997E-48A3-89FB-75DA7A76835F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0B0-155C-43B0-B630-62A216BD3A2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440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81669D-57A6-479D-B78D-7B32FD24B40B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1B2F-72B7-4D0E-8406-F98C4DB3EAA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52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F77877-7915-4F22-A2F1-507ADAD0CE8D}" type="datetime1">
              <a:rPr lang="en-US" smtClean="0"/>
              <a:pPr>
                <a:defRPr/>
              </a:pPr>
              <a:t>3/23/2021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960A4-2305-4756-9ED2-2DB81B971B2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02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>Unit </a:t>
            </a: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>9</a:t>
            </a:r>
            <a:br>
              <a:rPr lang="en-US" dirty="0" smtClean="0">
                <a:solidFill>
                  <a:srgbClr val="3380E6"/>
                </a:solidFill>
                <a:latin typeface="Goudy Sans Medium"/>
              </a:rPr>
            </a:b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>Object-Oriented Programming: Inheritance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 eaLnBrk="1" hangingPunct="1"/>
            <a:r>
              <a:rPr lang="en-US" altLang="en-US" dirty="0" smtClean="0"/>
              <a:t>By Mathews Chibuluma</a:t>
            </a:r>
            <a:endParaRPr lang="en-US" alt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jhtp_09_OOPInheritance_Page_0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9.2  </a:t>
            </a:r>
            <a:r>
              <a:rPr lang="en-US" dirty="0" err="1" smtClean="0">
                <a:solidFill>
                  <a:srgbClr val="3380E6"/>
                </a:solidFill>
                <a:latin typeface="Arial"/>
              </a:rPr>
              <a:t>Superclasses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and Subclasses (Cont.)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Fig. 9.3 shows a </a:t>
            </a:r>
            <a:r>
              <a:rPr lang="en-US" altLang="en-US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Shape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inheritance hierarchy.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Follow the arrows from the bottom of the diagram to the topmost superclass in this class hierarchy to identify several 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is-a 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relationships. 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Triangle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is a </a:t>
            </a:r>
            <a:r>
              <a:rPr lang="en-US" altLang="en-US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TwoDimensionalShape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is a </a:t>
            </a:r>
            <a:r>
              <a:rPr lang="en-US" altLang="en-US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Shape</a:t>
            </a:r>
            <a:endParaRPr lang="en-US" alt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 eaLnBrk="1" hangingPunct="1"/>
            <a:r>
              <a:rPr lang="en-US" alt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Sphere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a </a:t>
            </a:r>
            <a:r>
              <a:rPr lang="en-US" altLang="en-US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ThreeDimensionalShape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is a </a:t>
            </a:r>
            <a:r>
              <a:rPr lang="en-US" altLang="en-US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Shape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jhtp_09_OOPInheritance_Page_0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9.2  </a:t>
            </a:r>
            <a:r>
              <a:rPr lang="en-US" dirty="0" err="1" smtClean="0">
                <a:solidFill>
                  <a:srgbClr val="3380E6"/>
                </a:solidFill>
                <a:latin typeface="Arial"/>
              </a:rPr>
              <a:t>Superclasses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and Subclasses (Cont.)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Not every class relationship is an inheritance relationship. </a:t>
            </a:r>
          </a:p>
          <a:p>
            <a:pPr eaLnBrk="1" hangingPunct="1"/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Has-a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relationship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Create classes by composition of existing classes.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Example: Given the classes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BirthDate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TelephoneNumber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it’s improper to say that an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is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BirthDate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or that an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is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TelephoneNumber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However, an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has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BirthDate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and an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has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TelephoneNumber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rgbClr val="24B5A1"/>
                </a:solidFill>
                <a:latin typeface="Arial"/>
              </a:rPr>
              <a:t>9.2  </a:t>
            </a:r>
            <a:r>
              <a:rPr lang="en-US" smtClean="0">
                <a:solidFill>
                  <a:srgbClr val="3380E6"/>
                </a:solidFill>
                <a:latin typeface="Arial"/>
              </a:rPr>
              <a:t>Superclasses and Subclasses (Cont.)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Objects of all classes that extend a common superclass can be treated as objects of that superclass.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Commonality expressed in the members of the superclass.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Inheritance issue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 subclass can inherit methods that it does not need or should not have.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Even when a superclass method is appropriate for a subclass, that subclass often needs a customized version of the method.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subclass can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override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(redefine) the superclass method with an appropriate implementation.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rgbClr val="24B5A1"/>
                </a:solidFill>
                <a:latin typeface="Arial"/>
              </a:rPr>
              <a:t>9.3  </a:t>
            </a:r>
            <a:r>
              <a:rPr lang="en-US" smtClean="0">
                <a:solidFill>
                  <a:srgbClr val="3380E6"/>
                </a:solidFill>
                <a:latin typeface="Lucida Console"/>
              </a:rPr>
              <a:t>protected</a:t>
            </a:r>
            <a:r>
              <a:rPr lang="en-US" smtClean="0">
                <a:solidFill>
                  <a:srgbClr val="3380E6"/>
                </a:solidFill>
                <a:latin typeface="Arial"/>
              </a:rPr>
              <a:t> Members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class’s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 are accessible wherever the program has a reference to an object of that class or one of its subclasses.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class’s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 are accessible only within the class itself.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protected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access is an intermediate level of access between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superclass’s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 can be accessed by members of that superclass, by members of its subclasses and by members of other classes in the </a:t>
            </a:r>
            <a:r>
              <a:rPr lang="en-US" altLang="en-US" sz="21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same package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19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 also have package access.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All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superclass members retain their original access modifier when they become members of the subclass.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9.3  </a:t>
            </a:r>
            <a:r>
              <a:rPr lang="en-US" dirty="0" smtClean="0">
                <a:solidFill>
                  <a:srgbClr val="3380E6"/>
                </a:solidFill>
                <a:latin typeface="Lucida Console"/>
              </a:rPr>
              <a:t>protected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Members (Cont.)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superclass’s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 are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hidden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from its subclasses </a:t>
            </a:r>
          </a:p>
          <a:p>
            <a:pPr lvl="1" eaLnBrk="1" hangingPunct="1"/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They can be accessed only through the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inherited from the superclass</a:t>
            </a:r>
          </a:p>
          <a:p>
            <a:pPr eaLnBrk="1" hangingPunct="1"/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Subclass methods can refer to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 inherited from the superclass simply by using the member names. </a:t>
            </a:r>
          </a:p>
          <a:p>
            <a:pPr eaLnBrk="1" hangingPunct="1"/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When a subclass method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overrides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 inherited superclass method, the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superclass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version of the method can be accessed from the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subclass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by preceding the superclass method name with keyword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super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a dot (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) separator.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jhtp_09_OOPInheritance_Page_0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jhtp_09_OOPInheritance_Page_0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9.4  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Relationship Between </a:t>
            </a:r>
            <a:r>
              <a:rPr lang="en-US" dirty="0" err="1" smtClean="0">
                <a:solidFill>
                  <a:srgbClr val="3380E6"/>
                </a:solidFill>
                <a:latin typeface="Arial"/>
              </a:rPr>
              <a:t>Superclasses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and Subclasses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Inheritance hierarchy containing types of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employees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in a company’s payroll application </a:t>
            </a:r>
          </a:p>
          <a:p>
            <a:pPr eaLnBrk="1" hangingPunct="1"/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Commission employees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are paid a percentage of their sales</a:t>
            </a:r>
          </a:p>
          <a:p>
            <a:pPr eaLnBrk="1" hangingPunct="1"/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Base-salaried commission employees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receive a base salary plus a percentage of their sales.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jhtp_09_OOPInheritance_Page_0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9.4.1 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Class</a:t>
            </a:r>
          </a:p>
        </p:txBody>
      </p:sp>
      <p:sp>
        <p:nvSpPr>
          <p:cNvPr id="307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(Fig. 9.4)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extends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class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Object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(from package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java.lang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inherits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methods.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If you don’t explicitly specify which class a new class extends, the class extends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implicitly.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jhtp_09_OOPInheritance_Page_0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jhtp_09_OOPInheritance_Page_1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jhtp_09_OOPInheritance_Page_1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jhtp_09_OOPInheritance_Page_1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jhtp_09_OOPInheritance_Page_1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9.4.1 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Class (Cont.)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Constructors are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not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inherited.</a:t>
            </a:r>
          </a:p>
          <a:p>
            <a:pPr eaLnBrk="1" hangingPunct="1"/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first task of a subclass constructor is to call its direct superclass’s constructor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explicitly or implicitly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Ensures that the instance variables inherited from the superclass are initialized properly.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If the code does not include an explicit call to the superclass constructor, Java implicitly calls the superclass’s default or no-argument constructor.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 class’s default constructor calls the superclass’s default or no-argument constructor.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9.4.1 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Class (Cont.)</a:t>
            </a:r>
          </a:p>
        </p:txBody>
      </p:sp>
      <p:sp>
        <p:nvSpPr>
          <p:cNvPr id="378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toString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one of the methods that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every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class inherits directly or indirectly from 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Returns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representing an object.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Called implicitly whenever an object must be converted to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representation.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toString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returns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that includes the name of the object’s class.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This is primarily a placeholder that can be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overridden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by a subclass to specify an appropriate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representation.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9.4.1 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Class (Cont.)</a:t>
            </a:r>
          </a:p>
        </p:txBody>
      </p:sp>
      <p:sp>
        <p:nvSpPr>
          <p:cNvPr id="389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To override a superclass method, a subclass must declare a method with the same signature as the superclass method</a:t>
            </a:r>
          </a:p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@Override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annotation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Indicates that a method should override a superclass method with the same signature.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If it does not, a compilation error occurs.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jhtp_09_OOPInheritance_Page_1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smtClean="0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Inheritance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 new class is created by acquiring an existing class’s members and possibly embellishing them with new or modified capabilities.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Can save time during program development by basing new classes on existing proven and debugged high-quality software.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Increases the likelihood that a system will be implemented and maintained effectively.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9.4.2 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Class</a:t>
            </a:r>
          </a:p>
        </p:txBody>
      </p:sp>
      <p:sp>
        <p:nvSpPr>
          <p:cNvPr id="440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(Fig. 9.6) contains a first name, last name, social security number, gross sales amount, commission rate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base salary.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All but the base salary are in common with 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services include a constructor, and methods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earnings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toString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get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 set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for each instance variable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Most of these are in common with 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jhtp_09_OOPInheritance_Page_1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jhtp_09_OOPInheritance_Page_1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jhtp_09_OOPInheritance_Page_2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jhtp_09_OOPInheritance_Page_2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jhtp_09_OOPInheritance_Page_2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jhtp_09_OOPInheritance_Page_2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9.4.2 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Class (Cont.)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does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not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specify “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extends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Implicitly extends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constructor invokes 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default constructor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implicitly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jhtp_09_OOPInheritance_Page_2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jhtp_09_OOPInheritance_Page_2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smtClean="0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When creating a class, rather than declaring completely new members, you can designate that the new class should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inherit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the members of an existing class.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Existing class is the </a:t>
            </a: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superclass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New class is the </a:t>
            </a: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subclass</a:t>
            </a:r>
            <a:endParaRPr lang="en-US" altLang="en-US" sz="21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subclass can be a superclass of future subclasses.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subclass can add its own fields and methods.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subclass is more specific than its superclass and represents a more specialized group of objects.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subclass exhibits the behaviors of its superclass and can add behaviors that are specific to the subclass.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This is why inheritance is sometimes referred to as </a:t>
            </a: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specialization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jhtp_09_OOPInheritance_Page_2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9.4.2 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Class (Cont.)</a:t>
            </a:r>
          </a:p>
        </p:txBody>
      </p:sp>
      <p:sp>
        <p:nvSpPr>
          <p:cNvPr id="5529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Much of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code is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similar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or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identical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to that of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instance variables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firstName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lastName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methods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setFirstName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getFirstName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setLastName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getLastName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are identical.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Both classes also contain corresponding </a:t>
            </a:r>
            <a:r>
              <a:rPr lang="en-US" altLang="en-US" sz="21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get 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en-US" sz="21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 set 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methods</a:t>
            </a:r>
            <a:r>
              <a:rPr lang="en-US" altLang="en-US" sz="21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constructors are almost identical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constructor also sets the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baseSalary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toString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are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almost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identical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toString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also outputs instance variable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baseSalary</a:t>
            </a:r>
            <a:endParaRPr lang="en-US" altLang="en-US" sz="21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9.4.2 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Creating and Using a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Class (Cont.)</a:t>
            </a:r>
          </a:p>
        </p:txBody>
      </p:sp>
      <p:sp>
        <p:nvSpPr>
          <p:cNvPr id="563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We literally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copied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code,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pasted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it into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then modified the new class to include a base salary and methods that manipulate the base salary.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This “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copy-and-paste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approach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often error prone and time consuming.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It spreads copies of the same code throughout a system, creating a code-maintenance problems—changes to the code would need to be made in multiple classes.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jhtp_09_OOPInheritance_Page_2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9.4.3 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Creating a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BasePlusCommissionEmployee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Inheritance Hierarchy</a:t>
            </a:r>
          </a:p>
        </p:txBody>
      </p:sp>
      <p:sp>
        <p:nvSpPr>
          <p:cNvPr id="5837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class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extends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class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endParaRPr lang="en-US" altLang="en-US" sz="25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is a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endParaRPr lang="en-US" altLang="en-US" sz="25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Inheritance passes on class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capabilities.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also has instance variable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baseSalary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Subclass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inherits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instance variables and methods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Only </a:t>
            </a:r>
            <a:r>
              <a:rPr lang="en-US" altLang="en-US" sz="24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 are directly accessible in the subclass.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jhtp_09_OOPInheritance_Page_2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jhtp_09_OOPInheritance_Page_2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jhtp_09_OOPInheritance_Page_3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jhtp_09_OOPInheritance_Page_3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jhtp_09_OOPInheritance_Page_3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smtClean="0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direct superclass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the superclass from which the subclass explicitly inherits.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indirect superclass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any class above the direct superclass in the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class hierarchy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Java class hierarchy begins with 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(in package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java.lang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 eaLnBrk="1" hangingPunct="1"/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Every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class in Java directly or indirectly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extends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(or “inherits from”)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Java supports only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single inheritance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in which each class is derived from exactly one direct superclass.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jhtp_09_OOPInheritance_Page_3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jhtp_09_OOPInheritance_Page_3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9.4.3 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Creating a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BasePlusCommissionEmployee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Inheritance Hierarchy (Cont.)</a:t>
            </a:r>
          </a:p>
        </p:txBody>
      </p:sp>
      <p:sp>
        <p:nvSpPr>
          <p:cNvPr id="6656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Each subclass constructor must implicitly or explicitly call one of its superclass’s constructors to initialize the instance variables inherited from the superclass.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Superclass constructor call syntax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—keyword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super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followed by a set of parentheses containing the superclass constructor arguments.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Must be the </a:t>
            </a:r>
            <a:r>
              <a:rPr lang="en-US" altLang="en-US" sz="21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first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statement in the constructor’s body.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If the subclass constructor did not invoke the superclass’s constructor explicitly, the compiler would attempt to insert a call to the superclass’s default or no-argument constructor.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does not have such a constructor, so the compiler would issue an error.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You can explicitly use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super()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call the superclass’s no-argument or default constructor, but this is rarely done.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9.4.3 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Creating a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BasePlusCommissionEmployee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Inheritance Hierarchy (Cont.)</a:t>
            </a:r>
          </a:p>
        </p:txBody>
      </p:sp>
      <p:sp>
        <p:nvSpPr>
          <p:cNvPr id="686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986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Compilation errors occur when the subclass attempts to access the superclass’s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instance variables.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These lines could have used appropriate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get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methods to retrieve the values of the superclass’s instance variables.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59D9B3"/>
                </a:solidFill>
                <a:latin typeface="Arial"/>
              </a:rPr>
              <a:t>9.4.4 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BasePlusCommissionEmployee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800" dirty="0" smtClean="0">
                <a:solidFill>
                  <a:srgbClr val="33B38C"/>
                </a:solidFill>
                <a:latin typeface="Lucida Console"/>
              </a:rPr>
              <a:t>protected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Instance Variables</a:t>
            </a:r>
          </a:p>
        </p:txBody>
      </p:sp>
      <p:sp>
        <p:nvSpPr>
          <p:cNvPr id="6963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46238"/>
            <a:ext cx="82296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To enable a subclass to directly access superclass instance variables, we can declare those members as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 the superclass.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New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class modified only lines 6–10 of Fig. 9.4 as follows: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1900" smtClean="0">
                <a:solidFill>
                  <a:srgbClr val="0000FF"/>
                </a:solidFill>
                <a:latin typeface="Lucida Console" panose="020B0609040504020204" pitchFamily="49" charset="0"/>
              </a:rPr>
              <a:t>	protected final</a:t>
            </a:r>
            <a:r>
              <a:rPr lang="en-US" alt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  <a:t> String firstName;                              </a:t>
            </a:r>
            <a:br>
              <a:rPr lang="en-US" alt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 smtClean="0">
                <a:solidFill>
                  <a:srgbClr val="0000FF"/>
                </a:solidFill>
                <a:latin typeface="Lucida Console" panose="020B0609040504020204" pitchFamily="49" charset="0"/>
              </a:rPr>
              <a:t>protected final</a:t>
            </a:r>
            <a:r>
              <a:rPr lang="en-US" alt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  <a:t> String lastName;                               </a:t>
            </a:r>
            <a:br>
              <a:rPr lang="en-US" alt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 smtClean="0">
                <a:solidFill>
                  <a:srgbClr val="0000FF"/>
                </a:solidFill>
                <a:latin typeface="Lucida Console" panose="020B0609040504020204" pitchFamily="49" charset="0"/>
              </a:rPr>
              <a:t>protected final</a:t>
            </a:r>
            <a:r>
              <a:rPr lang="en-US" alt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  <a:t> String socialSecurityNumber;                   </a:t>
            </a:r>
            <a:br>
              <a:rPr lang="en-US" alt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 smtClean="0">
                <a:solidFill>
                  <a:srgbClr val="0000FF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900" smtClean="0">
                <a:solidFill>
                  <a:srgbClr val="0000FF"/>
                </a:solidFill>
                <a:latin typeface="Lucida Console" panose="020B0609040504020204" pitchFamily="49" charset="0"/>
              </a:rPr>
              <a:t>double</a:t>
            </a:r>
            <a:r>
              <a:rPr lang="en-US" alt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  <a:t> grossSales; </a:t>
            </a:r>
            <a:r>
              <a:rPr lang="en-US" altLang="en-US" sz="1900" smtClean="0">
                <a:solidFill>
                  <a:srgbClr val="00BF00"/>
                </a:solidFill>
                <a:latin typeface="Lucida Console" panose="020B0609040504020204" pitchFamily="49" charset="0"/>
              </a:rPr>
              <a:t>     </a:t>
            </a:r>
            <a:br>
              <a:rPr lang="en-US" altLang="en-US" sz="1900" smtClean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en-US" sz="1900" smtClean="0">
                <a:solidFill>
                  <a:srgbClr val="0000FF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900" smtClean="0">
                <a:solidFill>
                  <a:srgbClr val="0000FF"/>
                </a:solidFill>
                <a:latin typeface="Lucida Console" panose="020B0609040504020204" pitchFamily="49" charset="0"/>
              </a:rPr>
              <a:t>double</a:t>
            </a:r>
            <a:r>
              <a:rPr lang="en-US" altLang="en-US" sz="1900" smtClean="0">
                <a:solidFill>
                  <a:srgbClr val="000000"/>
                </a:solidFill>
                <a:latin typeface="Lucida Console" panose="020B0609040504020204" pitchFamily="49" charset="0"/>
              </a:rPr>
              <a:t> commissionRate;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With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instance variables, the subclass gets access to the instance variables, but classes that are not subclasses and classes that are not in the same package cannot access these variables directly.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59D9B3"/>
                </a:solidFill>
                <a:latin typeface="Arial"/>
              </a:rPr>
              <a:t>9.4.4 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800" dirty="0" smtClean="0">
                <a:solidFill>
                  <a:srgbClr val="33B38C"/>
                </a:solidFill>
                <a:latin typeface="Lucida Console"/>
              </a:rPr>
              <a:t>protected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Instance Variables (Cont.)</a:t>
            </a:r>
          </a:p>
        </p:txBody>
      </p:sp>
      <p:sp>
        <p:nvSpPr>
          <p:cNvPr id="7065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46238"/>
            <a:ext cx="82296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(Fig. 9.9) extends the new version of class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with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instance variables.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These variables are now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 of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If another class extends this version of class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the new subclass also can access the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source code in Fig. 9.9 (59 lines) is considerably shorter than that in Fig. 9.6 (127 lines)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Most of the functionality is now inherited from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There is now only one copy of the functionality.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Code is easier to maintain, modify and debug—the code related to a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 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exists only in that class.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jhtp_09_OOPInheritance_Page_3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jhtp_09_OOPInheritance_Page_3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jhtp_09_OOPInheritance_Page_3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59D9B3"/>
                </a:solidFill>
                <a:latin typeface="Arial"/>
              </a:rPr>
              <a:t>9.4.4 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800" dirty="0" smtClean="0">
                <a:solidFill>
                  <a:srgbClr val="33B38C"/>
                </a:solidFill>
                <a:latin typeface="Lucida Console"/>
              </a:rPr>
              <a:t>protected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Instance Variables (Cont.)</a:t>
            </a:r>
          </a:p>
        </p:txBody>
      </p:sp>
      <p:sp>
        <p:nvSpPr>
          <p:cNvPr id="747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Inheriting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instance variables enables direct access to the variables by subclasses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In most cases, it’s better to use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instance variables to encourage proper software engineering.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Code will be easier to maintain, modify and debug.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smtClean="0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We distinguish between the </a:t>
            </a:r>
            <a:r>
              <a:rPr lang="en-US" altLang="en-US" i="1" smtClean="0">
                <a:solidFill>
                  <a:srgbClr val="0000FF"/>
                </a:solidFill>
                <a:latin typeface="Times New Roman" panose="02020603050405020304" pitchFamily="18" charset="0"/>
              </a:rPr>
              <a:t>is-a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relationship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the </a:t>
            </a:r>
            <a:r>
              <a:rPr lang="en-US" altLang="en-US" i="1" smtClean="0">
                <a:solidFill>
                  <a:srgbClr val="0000FF"/>
                </a:solidFill>
                <a:latin typeface="Times New Roman" panose="02020603050405020304" pitchFamily="18" charset="0"/>
              </a:rPr>
              <a:t>has-a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relationship</a:t>
            </a:r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Is-a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represents inheritance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In an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is-a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relationship, an object of a subclass can also be treated as an object of its superclass </a:t>
            </a:r>
          </a:p>
          <a:p>
            <a:pPr eaLnBrk="1" hangingPunct="1"/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Has-a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represents composition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In a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has-a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relationship, an object contains as members references to other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59D9B3"/>
                </a:solidFill>
                <a:latin typeface="Arial"/>
              </a:rPr>
              <a:t>9.4.4 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800" dirty="0" smtClean="0">
                <a:solidFill>
                  <a:srgbClr val="33B38C"/>
                </a:solidFill>
                <a:latin typeface="Lucida Console"/>
              </a:rPr>
              <a:t>protected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Instance Variables (Cont.)</a:t>
            </a:r>
          </a:p>
        </p:txBody>
      </p:sp>
      <p:sp>
        <p:nvSpPr>
          <p:cNvPr id="757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Using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instance variables creates several potential problems.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subclass object can set an inherited variable’s value directly without using a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set method.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 subclass object can assign an invalid value to the variable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Subclass methods are more likely to be written so that they depend on the superclass’s data implementation.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Subclasses should depend only on the superclass services and not on the superclass data implementation.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59D9B3"/>
                </a:solidFill>
                <a:latin typeface="Arial"/>
              </a:rPr>
              <a:t>9.4.4 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800" dirty="0" smtClean="0">
                <a:solidFill>
                  <a:srgbClr val="33B38C"/>
                </a:solidFill>
                <a:latin typeface="Lucida Console"/>
              </a:rPr>
              <a:t>protected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Instance Variables (Cont.)</a:t>
            </a:r>
          </a:p>
        </p:txBody>
      </p:sp>
      <p:sp>
        <p:nvSpPr>
          <p:cNvPr id="768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With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instance variables in the superclass, we may need to modify all the subclasses of the superclass if the superclass implementation changes.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Such a class is said to be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fragile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brittle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because a small change in the superclass can “break” subclass implementation.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You should be able to change the superclass implementation while still providing the same services to the subclasses.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If the superclass services change, we must reimplement our subclasses.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 class’s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 are visible to all classes in the same package as the class containing the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protected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members—this is not always desirable.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jhtp_09_OOPInheritance_Page_3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jhtp_09_OOPInheritance_Page_4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jhtp_09_OOPInheritance_Page_4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59D9B3"/>
                </a:solidFill>
                <a:latin typeface="Arial"/>
              </a:rPr>
              <a:t>9.4.5 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800" dirty="0" smtClean="0">
                <a:solidFill>
                  <a:srgbClr val="33B38C"/>
                </a:solidFill>
                <a:latin typeface="Lucida Console"/>
              </a:rPr>
              <a:t>private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Instance Variables</a:t>
            </a:r>
          </a:p>
        </p:txBody>
      </p:sp>
      <p:sp>
        <p:nvSpPr>
          <p:cNvPr id="808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declares instance variables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firstName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lastName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socialSecurityNumber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grossSales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commissionRate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as </a:t>
            </a:r>
            <a:r>
              <a:rPr lang="en-US" altLang="en-US" i="1" smtClean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provides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for manipulating these values.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59D9B3"/>
                </a:solidFill>
                <a:latin typeface="Arial"/>
              </a:rPr>
              <a:t>9.4.5 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800" dirty="0" smtClean="0">
                <a:solidFill>
                  <a:srgbClr val="33B38C"/>
                </a:solidFill>
                <a:latin typeface="Lucida Console"/>
              </a:rPr>
              <a:t>private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Instance Variables (Cont.)</a:t>
            </a:r>
          </a:p>
        </p:txBody>
      </p:sp>
      <p:sp>
        <p:nvSpPr>
          <p:cNvPr id="819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earnings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toString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use the class’s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get 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methods to obtain the values of its instance variables.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If we decide to change the internal representation of the data (e.g., variable names) only the bodies of the </a:t>
            </a:r>
            <a:r>
              <a:rPr lang="en-US" altLang="en-US" sz="21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get and set methods that directly manipulate the instance variables will need to change.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These changes occur solely within the superclass-—no changes to the subclass are needed.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Localizing the effects of changes 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like this is a good software engineering practice.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Subclass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inherits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Commission-Employee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non-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and can access the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private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superclass members via those methods.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jhtp_09_OOPInheritance_Page_4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jhtp_09_OOPInheritance_Page_4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jhtp_09_OOPInheritance_Page_4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rgbClr val="24B5A1"/>
                </a:solidFill>
                <a:latin typeface="Arial"/>
              </a:rPr>
              <a:t>9.2  </a:t>
            </a:r>
            <a:r>
              <a:rPr lang="en-US" smtClean="0">
                <a:solidFill>
                  <a:srgbClr val="3380E6"/>
                </a:solidFill>
                <a:latin typeface="Arial"/>
              </a:rPr>
              <a:t>Superclasses and Subclasses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Figure 9.1 lists several simple examples of superclasses and subclasses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Superclasses tend to be “more general” and subclasses “more specific.”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Because every subclass object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is an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object of its superclass, and one superclass can have many subclasses, the set of objects represented by a superclass is typically larger than the set of objects represented by any of its subclasses.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jhtp_09_OOPInheritance_Page_4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jhtp_09_OOPInheritance_Page_4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59D9B3"/>
                </a:solidFill>
                <a:latin typeface="Arial"/>
              </a:rPr>
              <a:t>9.4.5 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800" dirty="0" smtClean="0">
                <a:solidFill>
                  <a:srgbClr val="33B38C"/>
                </a:solidFill>
                <a:latin typeface="Lucida Console"/>
              </a:rPr>
              <a:t>private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Instance Variables (Cont.)</a:t>
            </a:r>
          </a:p>
        </p:txBody>
      </p:sp>
      <p:sp>
        <p:nvSpPr>
          <p:cNvPr id="880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(Fig. 9.11) has several changes that distinguish it from Fig. 9.9.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earnings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toString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each invoke their superclass versions and do not access instance variables directly.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jhtp_09_OOPInheritance_Page_4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jhtp_09_OOPInheritance_Page_4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jhtp_09_OOPInheritance_Page_4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59D9B3"/>
                </a:solidFill>
                <a:latin typeface="Arial"/>
              </a:rPr>
              <a:t>9.4.5 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800" dirty="0" smtClean="0">
                <a:solidFill>
                  <a:srgbClr val="33B38C"/>
                </a:solidFill>
                <a:latin typeface="Lucida Console"/>
              </a:rPr>
              <a:t>private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Instance Variables (Cont.)</a:t>
            </a:r>
          </a:p>
        </p:txBody>
      </p:sp>
      <p:sp>
        <p:nvSpPr>
          <p:cNvPr id="921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earnings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overrides class the superclass’s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earnings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new version calls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earnings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with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super.earnings()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Obtains the earnings based on commission alone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Placing the keyword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super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a dot (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) separator before the superclass method name invokes the superclass version of an overridden method.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Good software engineering practice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If a method performs all or some of the actions needed by another method, call that method rather than duplicate its code.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jhtp_09_OOPInheritance_Page_5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59D9B3"/>
                </a:solidFill>
                <a:latin typeface="Arial"/>
              </a:rPr>
              <a:t>9.4.5 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CommissionEmployee</a:t>
            </a:r>
            <a:r>
              <a:rPr lang="en-US" sz="2800" dirty="0" err="1" smtClean="0">
                <a:solidFill>
                  <a:srgbClr val="33B38C"/>
                </a:solidFill>
                <a:latin typeface="Goudy Sans Medium"/>
              </a:rPr>
              <a:t>–</a:t>
            </a:r>
            <a:r>
              <a:rPr lang="en-US" sz="2800" dirty="0" err="1" smtClean="0">
                <a:solidFill>
                  <a:srgbClr val="33B38C"/>
                </a:solidFill>
                <a:latin typeface="Lucida Console"/>
              </a:rPr>
              <a:t>BasePlus-CommissionEmployee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Inheritance Hierarchy Using </a:t>
            </a:r>
            <a:r>
              <a:rPr lang="en-US" sz="2800" dirty="0" smtClean="0">
                <a:solidFill>
                  <a:srgbClr val="33B38C"/>
                </a:solidFill>
                <a:latin typeface="Lucida Console"/>
              </a:rPr>
              <a:t>private</a:t>
            </a:r>
            <a:r>
              <a:rPr lang="en-US" sz="2800" dirty="0" smtClean="0">
                <a:solidFill>
                  <a:srgbClr val="33B38C"/>
                </a:solidFill>
                <a:latin typeface="Goudy Sans Medium"/>
              </a:rPr>
              <a:t> Instance Variables (Cont.)</a:t>
            </a:r>
          </a:p>
        </p:txBody>
      </p:sp>
      <p:sp>
        <p:nvSpPr>
          <p:cNvPr id="942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BasePlusCommissionEmployee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toString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overrides 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toString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new version creates part of the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representation by calling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CommissionEmployee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toString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with the expression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super.toString()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9.5  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Constructors in Subclasses</a:t>
            </a:r>
          </a:p>
        </p:txBody>
      </p:sp>
      <p:sp>
        <p:nvSpPr>
          <p:cNvPr id="9523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Instantiating a subclass object begins a chain of constructor calls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subclass constructor, before performing its own tasks, explicitly uses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super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call one of the constructors in its direct superclass or implicitly calls the superclass’s default or no-argument constructor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If the superclass is derived from another class, the superclass constructor invokes the constructor of the next class up the hierarchy, and so on.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last constructor called in the chain is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always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constructor.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Original subclass constructor’s body finishes executing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last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Each superclass’s constructor manipulates the superclass instance variables that the subclass object inherits.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jhtp_09_OOPInheritance_Page_0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jhtp_09_OOPInheritance_Page_5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</a:t>
            </a:r>
            <a:r>
              <a:rPr lang="en-US" dirty="0" smtClean="0">
                <a:solidFill>
                  <a:srgbClr val="3380E6"/>
                </a:solidFill>
                <a:latin typeface="Lucida Console"/>
              </a:rPr>
              <a:t>Object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9728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382000" cy="49196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All classes in Java inherit directly or indirectly from class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so its 11 methods are inherited by all other classes.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Figure 9.12 summarizes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methods.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Every array has an overridden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clone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that copies the array.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If the array stores references to objects, the objects are not copied—a </a:t>
            </a:r>
            <a:r>
              <a:rPr lang="en-US" altLang="en-US" sz="20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shallow copy 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is performed. </a:t>
            </a:r>
          </a:p>
          <a:p>
            <a:pPr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endParaRPr lang="en-US" altLang="en-US" sz="1800" smtClean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jhtp_09_OOPInheritance_Page_5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jhtp_09_OOPInheritance_Page_5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jhtp_09_OOPInheritance_Page_5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24B5A1"/>
                </a:solidFill>
                <a:latin typeface="Arial"/>
              </a:rPr>
              <a:t>9.7  </a:t>
            </a:r>
            <a:r>
              <a:rPr lang="en-US" sz="2800" dirty="0" smtClean="0">
                <a:solidFill>
                  <a:srgbClr val="3380E6"/>
                </a:solidFill>
                <a:latin typeface="Arial"/>
              </a:rPr>
              <a:t>(Optional) GUI and Graphics Case Study: Displaying Text and Images Using Labels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Labels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are a convenient way of identifying GUI components on the screen and keeping the user informed about the current state of the program.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JLabel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(from package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javax.swing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) can display text, an image or both.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example in Fig. 9.13 demonstrates several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JLabel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features, including a plain text label, an image label and a label with both text and an image.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jhtp_09_OOPInheritance_Page_5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" descr="jhtp_09_OOPInheritance_Page_5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jhtp_09_OOPInheritance_Page_5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24B5A1"/>
                </a:solidFill>
                <a:latin typeface="Arial"/>
              </a:rPr>
              <a:t>9.7  </a:t>
            </a:r>
            <a:r>
              <a:rPr lang="en-US" sz="2800" dirty="0" smtClean="0">
                <a:solidFill>
                  <a:srgbClr val="3380E6"/>
                </a:solidFill>
                <a:latin typeface="Arial"/>
              </a:rPr>
              <a:t>(Optional) GUI and Graphics Case Study: Displaying Text and Images Using Labels (Cont.)</a:t>
            </a:r>
          </a:p>
        </p:txBody>
      </p:sp>
      <p:sp>
        <p:nvSpPr>
          <p:cNvPr id="1054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ImageIcon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represents an image that can be displayed on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JLabel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constructor for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ImageIcon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receives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that specifies the path to the image.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ImageIcon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can load images in GIF, JPEG and PNG image formats.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JLabel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setText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changes the text the label displays.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9.2  </a:t>
            </a:r>
            <a:r>
              <a:rPr lang="en-US" dirty="0" err="1" smtClean="0">
                <a:solidFill>
                  <a:srgbClr val="3380E6"/>
                </a:solidFill>
                <a:latin typeface="Arial"/>
              </a:rPr>
              <a:t>Superclasses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and Subclasses (Cont.)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superclass exists in a hierarchical relationship with its subclasses.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Fig. 9.2 shows a sample university community class hierarchy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Also called an </a:t>
            </a:r>
            <a:r>
              <a:rPr lang="en-US" altLang="en-US" sz="2000" smtClean="0">
                <a:solidFill>
                  <a:srgbClr val="0000FF"/>
                </a:solidFill>
                <a:latin typeface="Times New Roman" panose="02020603050405020304" pitchFamily="18" charset="0"/>
              </a:rPr>
              <a:t>inheritance hierarchy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Each arrow in the hierarchy represents an </a:t>
            </a:r>
            <a:r>
              <a:rPr lang="en-US" altLang="en-US" sz="23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is-a relationship.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Follow the arrows upward in the class hierarchy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Employee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is a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CommunityMember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“a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Teacher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is a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Faculty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member.”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CommunityMember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the direct superclass of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Employee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Student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Alumnus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is an indirect superclass of all the other classes in the diagram.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Starting from the bottom, you can follow the arrows and apply the </a:t>
            </a:r>
            <a:r>
              <a:rPr lang="en-US" altLang="en-US" sz="23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is-a 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relationship up to the topmost superclass.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24B5A1"/>
                </a:solidFill>
                <a:latin typeface="Arial"/>
              </a:rPr>
              <a:t>9.7  </a:t>
            </a:r>
            <a:r>
              <a:rPr lang="en-US" sz="2800" dirty="0" smtClean="0">
                <a:solidFill>
                  <a:srgbClr val="3380E6"/>
                </a:solidFill>
                <a:latin typeface="Arial"/>
              </a:rPr>
              <a:t>(Optional) GUI and Graphics Case Study: Displaying Text and Images Using Labels (Cont.)</a:t>
            </a:r>
          </a:p>
        </p:txBody>
      </p:sp>
      <p:sp>
        <p:nvSpPr>
          <p:cNvPr id="10649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 overloaded version of method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add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that takes two parameters allows you to specify the GUI component to add to a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the location in which to add it.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first parameter is the component to attach.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second is the region in which it should be placed.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Each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has a 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layout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position GUI components.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Default layout for a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BorderLayout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Five regions—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NORTH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(top),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SOUTH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(bottom),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EAST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(right side),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WEST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(left side) and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CENTER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(constants in class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BorderLayout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Each region is declared as a constant in class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BorderLayout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When calling method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add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with one argument, the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JFrame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places the component in the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BorderLayout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CENTER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automatically.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</TotalTime>
  <Words>3317</Words>
  <Application>Microsoft Office PowerPoint</Application>
  <PresentationFormat>On-screen Show (4:3)</PresentationFormat>
  <Paragraphs>344</Paragraphs>
  <Slides>90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Arial</vt:lpstr>
      <vt:lpstr>Calibri</vt:lpstr>
      <vt:lpstr>Calibri Light</vt:lpstr>
      <vt:lpstr>Goudy Sans Medium</vt:lpstr>
      <vt:lpstr>Lucida Console</vt:lpstr>
      <vt:lpstr>LucidaSansTypewriter</vt:lpstr>
      <vt:lpstr>Times New Roman</vt:lpstr>
      <vt:lpstr>Wingdings</vt:lpstr>
      <vt:lpstr>Wingdings 2</vt:lpstr>
      <vt:lpstr>Wingdings 3</vt:lpstr>
      <vt:lpstr>Office Theme</vt:lpstr>
      <vt:lpstr>Unit 9 Object-Oriented Programming: Inheritance</vt:lpstr>
      <vt:lpstr>PowerPoint Presentation</vt:lpstr>
      <vt:lpstr>9.1  Introduction</vt:lpstr>
      <vt:lpstr>9.1  Introduction (Cont.)</vt:lpstr>
      <vt:lpstr>9.1  Introduction (Cont.)</vt:lpstr>
      <vt:lpstr>9.1  Introduction (Cont.)</vt:lpstr>
      <vt:lpstr>9.2  Superclasses and Subclasses</vt:lpstr>
      <vt:lpstr>PowerPoint Presentation</vt:lpstr>
      <vt:lpstr>9.2  Superclasses and Subclasses (Cont.)</vt:lpstr>
      <vt:lpstr>PowerPoint Presentation</vt:lpstr>
      <vt:lpstr>9.2  Superclasses and Subclasses (Cont.)</vt:lpstr>
      <vt:lpstr>PowerPoint Presentation</vt:lpstr>
      <vt:lpstr>9.2  Superclasses and Subclasses (Cont.)</vt:lpstr>
      <vt:lpstr>9.2  Superclasses and Subclasses (Cont.)</vt:lpstr>
      <vt:lpstr>9.3  protected Members</vt:lpstr>
      <vt:lpstr>9.3  protected Members (Cont.)</vt:lpstr>
      <vt:lpstr>PowerPoint Presentation</vt:lpstr>
      <vt:lpstr>PowerPoint Presentation</vt:lpstr>
      <vt:lpstr>9.4  Relationship Between Superclasses and Subclasses</vt:lpstr>
      <vt:lpstr>9.4.1 Creating and Using a CommissionEmployee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9.4.1 Creating and Using a CommissionEmployee Class (Cont.)</vt:lpstr>
      <vt:lpstr>9.4.1 Creating and Using a CommissionEmployee Class (Cont.)</vt:lpstr>
      <vt:lpstr>9.4.1 Creating and Using a CommissionEmployee Class (Cont.)</vt:lpstr>
      <vt:lpstr>PowerPoint Presentation</vt:lpstr>
      <vt:lpstr>9.4.2 Creating and Using a BasePlus-CommissionEmployee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9.4.2 Creating and Using a BasePlus-CommissionEmployee Class (Cont.)</vt:lpstr>
      <vt:lpstr>PowerPoint Presentation</vt:lpstr>
      <vt:lpstr>PowerPoint Presentation</vt:lpstr>
      <vt:lpstr>PowerPoint Presentation</vt:lpstr>
      <vt:lpstr>9.4.2 Creating and Using a BasePlus-CommissionEmployee Class (Cont.)</vt:lpstr>
      <vt:lpstr>9.4.2 Creating and Using a BasePlus-CommissionEmployee Class (Cont.)</vt:lpstr>
      <vt:lpstr>PowerPoint Presentation</vt:lpstr>
      <vt:lpstr>9.4.3 Creating a CommissionEmployee–BasePlusCommissionEmployee Inheritance Hierarchy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9.4.3 Creating a CommissionEmployee–BasePlusCommissionEmployee Inheritance Hierarchy (Cont.)</vt:lpstr>
      <vt:lpstr>9.4.3 Creating a CommissionEmployee–BasePlusCommissionEmployee Inheritance Hierarchy (Cont.)</vt:lpstr>
      <vt:lpstr>9.4.4 CommissionEmployee–BasePlusCommissionEmployee Inheritance Hierarchy Using protected Instance Variables</vt:lpstr>
      <vt:lpstr>9.4.4 CommissionEmployee–BasePlus-CommissionEmployee Inheritance Hierarchy Using protected Instance Variables (Cont.)</vt:lpstr>
      <vt:lpstr>PowerPoint Presentation</vt:lpstr>
      <vt:lpstr>PowerPoint Presentation</vt:lpstr>
      <vt:lpstr>PowerPoint Presentation</vt:lpstr>
      <vt:lpstr>9.4.4 CommissionEmployee–BasePlus-CommissionEmployee Inheritance Hierarchy Using protected Instance Variables (Cont.)</vt:lpstr>
      <vt:lpstr>9.4.4 CommissionEmployee–BasePlus-CommissionEmployee Inheritance Hierarchy Using protected Instance Variables (Cont.)</vt:lpstr>
      <vt:lpstr>9.4.4 CommissionEmployee–BasePlus-CommissionEmployee Inheritance Hierarchy Using protected Instance Variables (Cont.)</vt:lpstr>
      <vt:lpstr>PowerPoint Presentation</vt:lpstr>
      <vt:lpstr>PowerPoint Presentation</vt:lpstr>
      <vt:lpstr>PowerPoint Presentation</vt:lpstr>
      <vt:lpstr>9.4.5 CommissionEmployee–BasePlus-CommissionEmployee Inheritance Hierarchy Using private Instance Variables</vt:lpstr>
      <vt:lpstr>9.4.5 CommissionEmployee–BasePlus-CommissionEmployee Inheritance Hierarchy Using private Instance Variables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9.4.5 CommissionEmployee–BasePlus-CommissionEmployee Inheritance Hierarchy Using private Instance Variables (Cont.)</vt:lpstr>
      <vt:lpstr>PowerPoint Presentation</vt:lpstr>
      <vt:lpstr>PowerPoint Presentation</vt:lpstr>
      <vt:lpstr>PowerPoint Presentation</vt:lpstr>
      <vt:lpstr>9.4.5 CommissionEmployee–BasePlus-CommissionEmployee Inheritance Hierarchy Using private Instance Variables (Cont.)</vt:lpstr>
      <vt:lpstr>PowerPoint Presentation</vt:lpstr>
      <vt:lpstr>9.4.5 CommissionEmployee–BasePlus-CommissionEmployee Inheritance Hierarchy Using private Instance Variables (Cont.)</vt:lpstr>
      <vt:lpstr>9.5  Constructors in Subclasses</vt:lpstr>
      <vt:lpstr>PowerPoint Presentation</vt:lpstr>
      <vt:lpstr>9.6   Class Object</vt:lpstr>
      <vt:lpstr>PowerPoint Presentation</vt:lpstr>
      <vt:lpstr>PowerPoint Presentation</vt:lpstr>
      <vt:lpstr>PowerPoint Presentation</vt:lpstr>
      <vt:lpstr>9.7  (Optional) GUI and Graphics Case Study: Displaying Text and Images Using Labels</vt:lpstr>
      <vt:lpstr>PowerPoint Presentation</vt:lpstr>
      <vt:lpstr>PowerPoint Presentation</vt:lpstr>
      <vt:lpstr>PowerPoint Presentation</vt:lpstr>
      <vt:lpstr>9.7  (Optional) GUI and Graphics Case Study: Displaying Text and Images Using Labels (Cont.)</vt:lpstr>
      <vt:lpstr>9.7  (Optional) GUI and Graphics Case Study: Displaying Text and Images Using Labels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 Object-Oriented Programming: Inheritance</dc:title>
  <dc:creator>paul</dc:creator>
  <cp:lastModifiedBy>Mathews Chibuluma</cp:lastModifiedBy>
  <cp:revision>52</cp:revision>
  <dcterms:created xsi:type="dcterms:W3CDTF">2009-05-09T17:43:56Z</dcterms:created>
  <dcterms:modified xsi:type="dcterms:W3CDTF">2021-03-23T03:35:09Z</dcterms:modified>
</cp:coreProperties>
</file>